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2012-11-19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6000" dirty="0" smtClean="0">
                <a:solidFill>
                  <a:srgbClr val="FF0000"/>
                </a:solidFill>
              </a:rPr>
              <a:t>Romantiken</a:t>
            </a:r>
            <a:r>
              <a:rPr lang="sv-SE" sz="6000" dirty="0" smtClean="0"/>
              <a:t> </a:t>
            </a:r>
            <a:r>
              <a:rPr lang="sv-SE" dirty="0" smtClean="0"/>
              <a:t>–</a:t>
            </a:r>
            <a:br>
              <a:rPr lang="sv-SE" dirty="0" smtClean="0"/>
            </a:br>
            <a:r>
              <a:rPr lang="sv-SE" dirty="0" smtClean="0"/>
              <a:t>handlar inte om kärlek!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B</a:t>
            </a:r>
            <a:r>
              <a:rPr lang="sv-SE" dirty="0" smtClean="0"/>
              <a:t>ara lite…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646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Hoppet Friedrich_0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8" b="13228"/>
          <a:stretch>
            <a:fillRect/>
          </a:stretch>
        </p:blipFill>
        <p:spPr>
          <a:xfrm>
            <a:off x="457200" y="55827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6998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1freidrich altare_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" b="-523"/>
          <a:stretch/>
        </p:blipFill>
        <p:spPr>
          <a:xfrm>
            <a:off x="457200" y="274638"/>
            <a:ext cx="8229600" cy="6219004"/>
          </a:xfrm>
        </p:spPr>
      </p:pic>
    </p:spTree>
    <p:extLst>
      <p:ext uri="{BB962C8B-B14F-4D97-AF65-F5344CB8AC3E}">
        <p14:creationId xmlns:p14="http://schemas.microsoft.com/office/powerpoint/2010/main" val="127437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63390158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7"/>
          <a:stretch/>
        </p:blipFill>
        <p:spPr>
          <a:xfrm>
            <a:off x="457200" y="909562"/>
            <a:ext cx="8229600" cy="4986555"/>
          </a:xfrm>
        </p:spPr>
      </p:pic>
    </p:spTree>
    <p:extLst>
      <p:ext uri="{BB962C8B-B14F-4D97-AF65-F5344CB8AC3E}">
        <p14:creationId xmlns:p14="http://schemas.microsoft.com/office/powerpoint/2010/main" val="143910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Romantiken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</a:t>
            </a:r>
            <a:r>
              <a:rPr lang="sv-SE" dirty="0" smtClean="0"/>
              <a:t>r den litterära epok som kommer efter upplysningen</a:t>
            </a:r>
          </a:p>
          <a:p>
            <a:r>
              <a:rPr lang="sv-SE" dirty="0"/>
              <a:t>ä</a:t>
            </a:r>
            <a:r>
              <a:rPr lang="sv-SE" dirty="0" smtClean="0"/>
              <a:t>r en </a:t>
            </a:r>
            <a:r>
              <a:rPr lang="sv-SE" dirty="0" smtClean="0">
                <a:solidFill>
                  <a:srgbClr val="FFFF00"/>
                </a:solidFill>
              </a:rPr>
              <a:t>mot-reaktion</a:t>
            </a:r>
            <a:r>
              <a:rPr lang="sv-SE" dirty="0" smtClean="0"/>
              <a:t> mot upplysningens förnuftsideal </a:t>
            </a:r>
          </a:p>
          <a:p>
            <a:r>
              <a:rPr lang="sv-SE" dirty="0" smtClean="0"/>
              <a:t>Det mest typiska begreppet för romantiken är </a:t>
            </a:r>
            <a:r>
              <a:rPr lang="sv-SE" sz="4000" i="1" dirty="0" smtClean="0">
                <a:solidFill>
                  <a:srgbClr val="FF0000"/>
                </a:solidFill>
              </a:rPr>
              <a:t>känsla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1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 en </a:t>
            </a:r>
            <a:r>
              <a:rPr lang="sv-SE" dirty="0" smtClean="0">
                <a:solidFill>
                  <a:srgbClr val="FF0000"/>
                </a:solidFill>
              </a:rPr>
              <a:t>romantiker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Är Gud närvarande överallt i sin skapelse – särskilt i </a:t>
            </a:r>
            <a:r>
              <a:rPr lang="sv-SE" dirty="0" smtClean="0">
                <a:solidFill>
                  <a:srgbClr val="008000"/>
                </a:solidFill>
              </a:rPr>
              <a:t>naturen</a:t>
            </a:r>
            <a:r>
              <a:rPr lang="sv-SE" dirty="0" smtClean="0"/>
              <a:t>.</a:t>
            </a:r>
          </a:p>
          <a:p>
            <a:r>
              <a:rPr lang="sv-SE" dirty="0" smtClean="0"/>
              <a:t>Ska </a:t>
            </a:r>
            <a:r>
              <a:rPr lang="sv-SE" dirty="0" smtClean="0">
                <a:solidFill>
                  <a:srgbClr val="008000"/>
                </a:solidFill>
              </a:rPr>
              <a:t>naturen</a:t>
            </a:r>
            <a:r>
              <a:rPr lang="sv-SE" dirty="0" smtClean="0"/>
              <a:t> inte </a:t>
            </a:r>
            <a:r>
              <a:rPr lang="sv-SE" dirty="0" smtClean="0">
                <a:solidFill>
                  <a:srgbClr val="3366FF"/>
                </a:solidFill>
              </a:rPr>
              <a:t>förklaras</a:t>
            </a:r>
            <a:r>
              <a:rPr lang="sv-SE" dirty="0" smtClean="0"/>
              <a:t> utan </a:t>
            </a:r>
            <a:r>
              <a:rPr lang="sv-SE" i="1" dirty="0" smtClean="0">
                <a:solidFill>
                  <a:srgbClr val="FF0000"/>
                </a:solidFill>
              </a:rPr>
              <a:t>upplevas</a:t>
            </a:r>
            <a:r>
              <a:rPr lang="sv-SE" i="1" dirty="0" smtClean="0"/>
              <a:t>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9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En  idealmänniska under </a:t>
            </a:r>
            <a:r>
              <a:rPr lang="sv-SE" dirty="0" smtClean="0">
                <a:solidFill>
                  <a:srgbClr val="FF0000"/>
                </a:solidFill>
              </a:rPr>
              <a:t>romantiken</a:t>
            </a:r>
            <a:r>
              <a:rPr lang="sv-SE" dirty="0" smtClean="0"/>
              <a:t>;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24928" y="1600201"/>
            <a:ext cx="4573730" cy="4390884"/>
          </a:xfrm>
        </p:spPr>
        <p:txBody>
          <a:bodyPr/>
          <a:lstStyle/>
          <a:p>
            <a:r>
              <a:rPr lang="sv-SE" sz="4000" dirty="0"/>
              <a:t>ä</a:t>
            </a:r>
            <a:r>
              <a:rPr lang="sv-SE" sz="4000" dirty="0" smtClean="0"/>
              <a:t>r känslig,</a:t>
            </a:r>
          </a:p>
          <a:p>
            <a:r>
              <a:rPr lang="sv-SE" sz="4000" dirty="0"/>
              <a:t>ä</a:t>
            </a:r>
            <a:r>
              <a:rPr lang="sv-SE" sz="4000" dirty="0" smtClean="0"/>
              <a:t>r konstnärlig,</a:t>
            </a:r>
          </a:p>
          <a:p>
            <a:r>
              <a:rPr lang="sv-SE" sz="4000" dirty="0"/>
              <a:t>ä</a:t>
            </a:r>
            <a:r>
              <a:rPr lang="sv-SE" sz="4000" dirty="0" smtClean="0"/>
              <a:t>r kreativ,</a:t>
            </a:r>
          </a:p>
          <a:p>
            <a:r>
              <a:rPr lang="sv-SE" sz="4000" dirty="0"/>
              <a:t>h</a:t>
            </a:r>
            <a:r>
              <a:rPr lang="sv-SE" sz="4000" dirty="0" smtClean="0"/>
              <a:t>ar fantasi,</a:t>
            </a:r>
          </a:p>
          <a:p>
            <a:r>
              <a:rPr lang="sv-SE" sz="4000" dirty="0" smtClean="0"/>
              <a:t>är ett geni.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242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Fler </a:t>
            </a:r>
            <a:r>
              <a:rPr lang="sv-SE" dirty="0" smtClean="0">
                <a:solidFill>
                  <a:srgbClr val="FF0000"/>
                </a:solidFill>
              </a:rPr>
              <a:t>romantiska</a:t>
            </a:r>
            <a:r>
              <a:rPr lang="sv-SE" dirty="0" smtClean="0"/>
              <a:t> id</a:t>
            </a:r>
            <a:r>
              <a:rPr lang="sv-SE" dirty="0" smtClean="0"/>
              <a:t>éer: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Man </a:t>
            </a:r>
            <a:r>
              <a:rPr lang="sv-SE" i="1" dirty="0" smtClean="0">
                <a:solidFill>
                  <a:srgbClr val="FF0000"/>
                </a:solidFill>
              </a:rPr>
              <a:t>längtade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under romantiken, men inte efter framtiden utan efter ett ”förlorat paradis” som man trodde hade funnits bland annat under antiken  - Arkadien en idyll som var oförstörd av civilisationen.</a:t>
            </a:r>
          </a:p>
          <a:p>
            <a:r>
              <a:rPr lang="sv-SE" dirty="0" smtClean="0"/>
              <a:t>Man idealiserade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även primitiva folk i fjärran länder som man trodde var goda och oförstörda – </a:t>
            </a:r>
            <a:r>
              <a:rPr lang="sv-SE" dirty="0" smtClean="0">
                <a:solidFill>
                  <a:srgbClr val="FF0000"/>
                </a:solidFill>
              </a:rPr>
              <a:t>”den ädle vilden”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331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Romantisk</a:t>
            </a:r>
            <a:r>
              <a:rPr lang="sv-SE" dirty="0" smtClean="0"/>
              <a:t> litteratur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7459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Naturlyrik – poesi</a:t>
            </a:r>
          </a:p>
          <a:p>
            <a:r>
              <a:rPr lang="sv-SE" dirty="0" smtClean="0"/>
              <a:t>Passionsberättelser – romaner</a:t>
            </a:r>
          </a:p>
          <a:p>
            <a:r>
              <a:rPr lang="sv-SE" dirty="0" smtClean="0"/>
              <a:t>Dramatik - teaterpjäser</a:t>
            </a:r>
            <a:endParaRPr lang="sv-SE" dirty="0"/>
          </a:p>
          <a:p>
            <a:pPr marL="0" indent="0">
              <a:buNone/>
            </a:pPr>
            <a:r>
              <a:rPr lang="sv-SE" sz="4000" dirty="0" smtClean="0"/>
              <a:t>      </a:t>
            </a:r>
          </a:p>
          <a:p>
            <a:pPr marL="0" indent="0">
              <a:buNone/>
            </a:pPr>
            <a:r>
              <a:rPr lang="sv-SE" sz="4000" dirty="0"/>
              <a:t> </a:t>
            </a:r>
            <a:r>
              <a:rPr lang="sv-SE" sz="4000" dirty="0" smtClean="0"/>
              <a:t>        Berömda </a:t>
            </a:r>
            <a:r>
              <a:rPr lang="sv-SE" sz="4000" dirty="0" smtClean="0">
                <a:solidFill>
                  <a:srgbClr val="FF0000"/>
                </a:solidFill>
              </a:rPr>
              <a:t>romantiska</a:t>
            </a:r>
            <a:r>
              <a:rPr lang="sv-SE" sz="4000" dirty="0" smtClean="0"/>
              <a:t> författare</a:t>
            </a:r>
          </a:p>
          <a:p>
            <a:r>
              <a:rPr lang="sv-SE" dirty="0" smtClean="0"/>
              <a:t>Friedrich Schiller</a:t>
            </a:r>
          </a:p>
          <a:p>
            <a:r>
              <a:rPr lang="sv-SE" dirty="0" smtClean="0"/>
              <a:t>Johann Wolfgang von Goethe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”Den unge Werthers lidanden”,</a:t>
            </a:r>
            <a:r>
              <a:rPr lang="sv-SE" dirty="0"/>
              <a:t> </a:t>
            </a:r>
            <a:r>
              <a:rPr lang="sv-SE" dirty="0" smtClean="0"/>
              <a:t>”Faust”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890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Skräckromantik – en litterär genre under romantiken: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1670" y="1454946"/>
            <a:ext cx="7976527" cy="4032721"/>
          </a:xfrm>
        </p:spPr>
        <p:txBody>
          <a:bodyPr>
            <a:normAutofit/>
          </a:bodyPr>
          <a:lstStyle/>
          <a:p>
            <a:r>
              <a:rPr lang="sv-SE" sz="2800" dirty="0" smtClean="0"/>
              <a:t>Frankenstein av Mary Shelley</a:t>
            </a:r>
          </a:p>
          <a:p>
            <a:r>
              <a:rPr lang="sv-SE" sz="2800" dirty="0" smtClean="0"/>
              <a:t>Huset </a:t>
            </a:r>
            <a:r>
              <a:rPr lang="sv-SE" sz="2800" dirty="0" err="1" smtClean="0"/>
              <a:t>Ushers</a:t>
            </a:r>
            <a:r>
              <a:rPr lang="sv-SE" sz="2800" dirty="0" smtClean="0"/>
              <a:t> undergång av Edgar Allan Poe</a:t>
            </a:r>
          </a:p>
          <a:p>
            <a:r>
              <a:rPr lang="sv-SE" sz="2800" dirty="0" smtClean="0"/>
              <a:t>Ringaren av Notre Dame av Victor Hugo</a:t>
            </a:r>
          </a:p>
          <a:p>
            <a:r>
              <a:rPr lang="sv-SE" sz="2800" dirty="0" smtClean="0"/>
              <a:t>Dracula av Bram Stoker</a:t>
            </a:r>
            <a:endParaRPr lang="sv-SE" sz="2800" dirty="0"/>
          </a:p>
        </p:txBody>
      </p:sp>
      <p:pic>
        <p:nvPicPr>
          <p:cNvPr id="4" name="Bildobjekt 3" descr="tumblr_lgz76r8y1y1qeli0f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76" y="3272304"/>
            <a:ext cx="2383838" cy="2934490"/>
          </a:xfrm>
          <a:prstGeom prst="rect">
            <a:avLst/>
          </a:prstGeom>
        </p:spPr>
      </p:pic>
      <p:pic>
        <p:nvPicPr>
          <p:cNvPr id="6" name="Bildobjekt 5" descr="250px-Gustave_Brion_-_Notre-Dame_de_Paris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0" y="3590660"/>
            <a:ext cx="2232196" cy="2616134"/>
          </a:xfrm>
          <a:prstGeom prst="rect">
            <a:avLst/>
          </a:prstGeom>
        </p:spPr>
      </p:pic>
      <p:pic>
        <p:nvPicPr>
          <p:cNvPr id="7" name="Bildobjekt 6" descr="bride-of-frankenstein-boris-karloff-19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62" y="3738524"/>
            <a:ext cx="1853945" cy="24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4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Nationalromantik – en nationalistisk gren av romantiken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2836" y="1417639"/>
            <a:ext cx="7943964" cy="501300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Man sökte efter något ”ursprungligt” och folkligt för att skapa en känsla av nationell enighet i bygget av nationalstaterna.</a:t>
            </a:r>
          </a:p>
          <a:p>
            <a:endParaRPr lang="sv-SE" sz="2800" dirty="0" smtClean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 smtClean="0"/>
          </a:p>
          <a:p>
            <a:r>
              <a:rPr lang="sv-SE" sz="2800" dirty="0" smtClean="0"/>
              <a:t>Gamla sagor och myter blandades friskt och påstods höra till ett speciellt område eller till speciella folkgrupper.</a:t>
            </a:r>
            <a:endParaRPr lang="sv-SE" sz="2800" dirty="0"/>
          </a:p>
        </p:txBody>
      </p:sp>
      <p:pic>
        <p:nvPicPr>
          <p:cNvPr id="4" name="Bildobjekt 3" descr="IK-DieWalk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88" y="3027715"/>
            <a:ext cx="2638834" cy="1661345"/>
          </a:xfrm>
          <a:prstGeom prst="rect">
            <a:avLst/>
          </a:prstGeom>
        </p:spPr>
      </p:pic>
      <p:pic>
        <p:nvPicPr>
          <p:cNvPr id="5" name="Bildobjekt 4" descr="hans-och-gret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99" y="2471157"/>
            <a:ext cx="1585280" cy="2217903"/>
          </a:xfrm>
          <a:prstGeom prst="rect">
            <a:avLst/>
          </a:prstGeom>
        </p:spPr>
      </p:pic>
      <p:pic>
        <p:nvPicPr>
          <p:cNvPr id="6" name="Bildobjekt 5" descr="Klassisk-Rödluvan-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22" y="3016620"/>
            <a:ext cx="2145772" cy="16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2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Romantisk konst</a:t>
            </a:r>
            <a:endParaRPr lang="sv-SE" dirty="0"/>
          </a:p>
        </p:txBody>
      </p:sp>
      <p:pic>
        <p:nvPicPr>
          <p:cNvPr id="4" name="Platshållare för innehåll 3" descr="Arnold_Boeckl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4947783"/>
      </p:ext>
    </p:extLst>
  </p:cSld>
  <p:clrMapOvr>
    <a:masterClrMapping/>
  </p:clrMapOvr>
</p:sld>
</file>

<file path=ppt/theme/theme1.xml><?xml version="1.0" encoding="utf-8"?>
<a:theme xmlns:a="http://schemas.openxmlformats.org/drawingml/2006/main" name=" Sv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Svart .thmx</Template>
  <TotalTime>182</TotalTime>
  <Words>243</Words>
  <Application>Microsoft Macintosh PowerPoint</Application>
  <PresentationFormat>Bildspel på skärmen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 Svart </vt:lpstr>
      <vt:lpstr>Romantiken – handlar inte om kärlek!  Bara lite…</vt:lpstr>
      <vt:lpstr>Romantiken</vt:lpstr>
      <vt:lpstr>För en romantiker…</vt:lpstr>
      <vt:lpstr>En  idealmänniska under romantiken;</vt:lpstr>
      <vt:lpstr>Fler romantiska idéer:</vt:lpstr>
      <vt:lpstr>Romantisk litteratur</vt:lpstr>
      <vt:lpstr>Skräckromantik – en litterär genre under romantiken:</vt:lpstr>
      <vt:lpstr>Nationalromantik – en nationalistisk gren av romantiken</vt:lpstr>
      <vt:lpstr>Romantisk konst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Romantiken – handlar inte om kärlek!  Bara lite…</dc:title>
  <dc:creator>Felix Ström</dc:creator>
  <cp:lastModifiedBy>Felix Ström</cp:lastModifiedBy>
  <cp:revision>10</cp:revision>
  <dcterms:created xsi:type="dcterms:W3CDTF">2012-11-19T19:07:11Z</dcterms:created>
  <dcterms:modified xsi:type="dcterms:W3CDTF">2012-11-19T22:09:20Z</dcterms:modified>
</cp:coreProperties>
</file>