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3" r:id="rId3"/>
    <p:sldId id="256" r:id="rId4"/>
    <p:sldId id="260" r:id="rId5"/>
    <p:sldId id="258" r:id="rId6"/>
    <p:sldId id="259" r:id="rId7"/>
    <p:sldId id="261" r:id="rId8"/>
    <p:sldId id="262" r:id="rId9"/>
    <p:sldId id="265" r:id="rId10"/>
    <p:sldId id="266" r:id="rId11"/>
    <p:sldId id="287" r:id="rId12"/>
    <p:sldId id="288" r:id="rId13"/>
    <p:sldId id="257" r:id="rId14"/>
    <p:sldId id="263" r:id="rId15"/>
    <p:sldId id="267" r:id="rId16"/>
    <p:sldId id="268" r:id="rId17"/>
    <p:sldId id="269" r:id="rId18"/>
    <p:sldId id="270" r:id="rId19"/>
    <p:sldId id="271" r:id="rId20"/>
    <p:sldId id="272" r:id="rId21"/>
    <p:sldId id="275" r:id="rId22"/>
    <p:sldId id="274" r:id="rId23"/>
    <p:sldId id="276" r:id="rId24"/>
    <p:sldId id="283" r:id="rId25"/>
    <p:sldId id="277" r:id="rId26"/>
    <p:sldId id="286" r:id="rId27"/>
    <p:sldId id="284" r:id="rId28"/>
    <p:sldId id="285" r:id="rId29"/>
    <p:sldId id="279" r:id="rId30"/>
    <p:sldId id="280" r:id="rId31"/>
    <p:sldId id="281" r:id="rId32"/>
    <p:sldId id="278" r:id="rId33"/>
    <p:sldId id="282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8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2012-08-28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2012-08-28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2012-08-28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2012-08-28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2012-08-28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2012-08-28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2012-08-28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2012-08-28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2012-08-28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2012-08-28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2012-08-28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2012-08-28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9600" dirty="0" smtClean="0"/>
              <a:t>Finns konst?</a:t>
            </a:r>
            <a:endParaRPr lang="sv-SE" sz="9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70098" y="2611213"/>
            <a:ext cx="7416701" cy="10110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6600" dirty="0" smtClean="0"/>
              <a:t>Ja</a:t>
            </a:r>
            <a:r>
              <a:rPr lang="sv-SE" sz="5400" dirty="0" smtClean="0"/>
              <a:t>						Nej</a:t>
            </a:r>
            <a:endParaRPr lang="sv-SE" sz="5400" dirty="0"/>
          </a:p>
        </p:txBody>
      </p:sp>
    </p:spTree>
    <p:extLst>
      <p:ext uri="{BB962C8B-B14F-4D97-AF65-F5344CB8AC3E}">
        <p14:creationId xmlns:p14="http://schemas.microsoft.com/office/powerpoint/2010/main" val="3594392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 descr="kottedjur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8" b="12788"/>
          <a:stretch>
            <a:fillRect/>
          </a:stretch>
        </p:blipFill>
        <p:spPr>
          <a:xfrm>
            <a:off x="1242092" y="2482386"/>
            <a:ext cx="3336825" cy="1655601"/>
          </a:xfrm>
        </p:spPr>
      </p:pic>
      <p:sp>
        <p:nvSpPr>
          <p:cNvPr id="5" name="Rubrik 4"/>
          <p:cNvSpPr txBox="1">
            <a:spLocks noGrp="1"/>
          </p:cNvSpPr>
          <p:nvPr>
            <p:ph type="title"/>
          </p:nvPr>
        </p:nvSpPr>
        <p:spPr>
          <a:xfrm>
            <a:off x="457200" y="61308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 smtClean="0"/>
              <a:t>…och alltså är varken kotten eller </a:t>
            </a:r>
            <a:r>
              <a:rPr lang="sv-SE" sz="4800" dirty="0" err="1" smtClean="0"/>
              <a:t>kottdjuren</a:t>
            </a:r>
            <a:r>
              <a:rPr lang="sv-SE" sz="4800" dirty="0" smtClean="0"/>
              <a:t> konst!</a:t>
            </a:r>
            <a:endParaRPr lang="sv-SE" sz="4800" dirty="0"/>
          </a:p>
        </p:txBody>
      </p:sp>
      <p:pic>
        <p:nvPicPr>
          <p:cNvPr id="7" name="Bildobjekt 6" descr="kotte.jpg?w=535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397" y="2046442"/>
            <a:ext cx="1886718" cy="2371009"/>
          </a:xfrm>
          <a:prstGeom prst="rect">
            <a:avLst/>
          </a:prstGeom>
        </p:spPr>
      </p:pic>
      <p:cxnSp>
        <p:nvCxnSpPr>
          <p:cNvPr id="9" name="Rak 8"/>
          <p:cNvCxnSpPr/>
          <p:nvPr/>
        </p:nvCxnSpPr>
        <p:spPr>
          <a:xfrm>
            <a:off x="5437166" y="2168876"/>
            <a:ext cx="3125300" cy="2140338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 flipV="1">
            <a:off x="5636957" y="1940573"/>
            <a:ext cx="2540198" cy="247687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1555515" y="2046442"/>
            <a:ext cx="2511656" cy="2576688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 flipV="1">
            <a:off x="1041767" y="2482386"/>
            <a:ext cx="4081442" cy="2140744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ruta 15"/>
          <p:cNvSpPr txBox="1"/>
          <p:nvPr/>
        </p:nvSpPr>
        <p:spPr>
          <a:xfrm>
            <a:off x="2739989" y="4979853"/>
            <a:ext cx="44460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00" dirty="0" smtClean="0"/>
              <a:t>De är </a:t>
            </a:r>
            <a:r>
              <a:rPr lang="sv-SE" sz="4400" dirty="0" smtClean="0">
                <a:solidFill>
                  <a:srgbClr val="FF0000"/>
                </a:solidFill>
              </a:rPr>
              <a:t>något annat</a:t>
            </a:r>
            <a:r>
              <a:rPr lang="sv-SE" sz="4400" dirty="0" smtClean="0"/>
              <a:t>.</a:t>
            </a:r>
            <a:endParaRPr lang="sv-SE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45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/>
          </a:bodyPr>
          <a:lstStyle/>
          <a:p>
            <a:r>
              <a:rPr lang="sv-SE" sz="5400" dirty="0" smtClean="0"/>
              <a:t>Är </a:t>
            </a:r>
            <a:r>
              <a:rPr lang="sv-SE" sz="5400" dirty="0" smtClean="0">
                <a:solidFill>
                  <a:srgbClr val="008000"/>
                </a:solidFill>
              </a:rPr>
              <a:t>musik</a:t>
            </a:r>
            <a:r>
              <a:rPr lang="sv-SE" sz="5400" dirty="0" smtClean="0"/>
              <a:t> konst?</a:t>
            </a:r>
            <a:endParaRPr lang="sv-SE" sz="5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255318" y="2812019"/>
            <a:ext cx="4922883" cy="1995568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Ja 				Nej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5692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560016"/>
            <a:ext cx="8229600" cy="1143000"/>
          </a:xfrm>
        </p:spPr>
        <p:txBody>
          <a:bodyPr>
            <a:noAutofit/>
          </a:bodyPr>
          <a:lstStyle/>
          <a:p>
            <a:r>
              <a:rPr lang="sv-SE" sz="4800" dirty="0" smtClean="0"/>
              <a:t>Musik är musik – alltså </a:t>
            </a:r>
            <a:r>
              <a:rPr lang="sv-SE" sz="4800" dirty="0" smtClean="0">
                <a:solidFill>
                  <a:srgbClr val="FF0000"/>
                </a:solidFill>
              </a:rPr>
              <a:t>något annat </a:t>
            </a:r>
            <a:r>
              <a:rPr lang="sv-SE" sz="4800" dirty="0" smtClean="0"/>
              <a:t>än konst.</a:t>
            </a:r>
            <a:endParaRPr lang="sv-SE" sz="4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9699" y="2144500"/>
            <a:ext cx="7662872" cy="36914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dirty="0" smtClean="0"/>
              <a:t>Det finns förstås </a:t>
            </a:r>
            <a:r>
              <a:rPr lang="sv-SE" i="1" dirty="0" smtClean="0"/>
              <a:t>likheter</a:t>
            </a:r>
            <a:r>
              <a:rPr lang="sv-SE" dirty="0" smtClean="0"/>
              <a:t> mellan musik och konst, de är båda estetiska uttryck. Men om du prövar att vända på formuleringen ”Musik är konst” så låter det inte lika bra:</a:t>
            </a:r>
          </a:p>
          <a:p>
            <a:pPr marL="0" indent="0">
              <a:buNone/>
            </a:pPr>
            <a:r>
              <a:rPr lang="sv-SE" dirty="0" smtClean="0"/>
              <a:t>”Konst är musik” ???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(Det finns också musik som är mer lik </a:t>
            </a:r>
            <a:r>
              <a:rPr lang="sv-SE" dirty="0" err="1" smtClean="0"/>
              <a:t>schampoo</a:t>
            </a:r>
            <a:r>
              <a:rPr lang="sv-SE" dirty="0" smtClean="0"/>
              <a:t> eller tuggummi än den är lik konst.)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7186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4800" i="1" dirty="0" smtClean="0"/>
              <a:t>Kan</a:t>
            </a:r>
            <a:r>
              <a:rPr lang="sv-SE" sz="4800" dirty="0" smtClean="0"/>
              <a:t> allt betraktas som konst?</a:t>
            </a:r>
            <a:endParaRPr lang="sv-SE" sz="4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398175" y="2603924"/>
            <a:ext cx="4280549" cy="10346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 smtClean="0"/>
              <a:t>Ja			Nej			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1276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254489"/>
            <a:ext cx="8229600" cy="1969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/>
              <a:t>Frågan </a:t>
            </a:r>
            <a:r>
              <a:rPr lang="sv-SE" dirty="0"/>
              <a:t>är inte oviktig…. men mindre intressant att besvara än att titta på och prata om sådant som </a:t>
            </a:r>
            <a:r>
              <a:rPr lang="sv-SE" i="1" dirty="0"/>
              <a:t>brukar</a:t>
            </a:r>
            <a:r>
              <a:rPr lang="sv-SE" dirty="0"/>
              <a:t> betraktas som </a:t>
            </a:r>
            <a:r>
              <a:rPr lang="sv-SE" dirty="0" smtClean="0"/>
              <a:t>konst. </a:t>
            </a:r>
            <a:r>
              <a:rPr lang="sv-SE" dirty="0"/>
              <a:t>(Felix)</a:t>
            </a:r>
          </a:p>
          <a:p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1655410" y="1013093"/>
            <a:ext cx="4479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/>
              <a:t>Kan allt betraktas som konst?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655410" y="4409096"/>
            <a:ext cx="45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Håller med</a:t>
            </a:r>
            <a:endParaRPr lang="sv-SE" sz="2000" dirty="0"/>
          </a:p>
        </p:txBody>
      </p:sp>
      <p:sp>
        <p:nvSpPr>
          <p:cNvPr id="6" name="textruta 5"/>
          <p:cNvSpPr txBox="1"/>
          <p:nvPr/>
        </p:nvSpPr>
        <p:spPr>
          <a:xfrm>
            <a:off x="4295504" y="4409097"/>
            <a:ext cx="205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Håller </a:t>
            </a:r>
            <a:r>
              <a:rPr lang="sv-SE" sz="2000" dirty="0" smtClean="0"/>
              <a:t>inte</a:t>
            </a:r>
            <a:r>
              <a:rPr lang="sv-SE" dirty="0" smtClean="0"/>
              <a:t> med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5816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Det här betraktades som konst under antiken … men själva konstnären är okänd.</a:t>
            </a:r>
            <a:endParaRPr lang="sv-SE" dirty="0"/>
          </a:p>
        </p:txBody>
      </p:sp>
      <p:pic>
        <p:nvPicPr>
          <p:cNvPr id="6" name="Bildobjekt 5" descr="aphrodite_melo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17" y="1417638"/>
            <a:ext cx="2231063" cy="4696974"/>
          </a:xfrm>
          <a:prstGeom prst="rect">
            <a:avLst/>
          </a:prstGeom>
        </p:spPr>
      </p:pic>
      <p:pic>
        <p:nvPicPr>
          <p:cNvPr id="7" name="Bildobjekt 6" descr="250px-Torso_Diadumenos_Louvre_Ma102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025" y="1417638"/>
            <a:ext cx="2200172" cy="334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84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35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Det här är också gjort under antiken…</a:t>
            </a:r>
            <a:endParaRPr lang="sv-SE" dirty="0"/>
          </a:p>
        </p:txBody>
      </p:sp>
      <p:pic>
        <p:nvPicPr>
          <p:cNvPr id="4" name="Bildobjekt 3" descr="ev2zlnr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032" y="1146529"/>
            <a:ext cx="4409670" cy="3961354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869471" y="5382163"/>
            <a:ext cx="6264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smtClean="0"/>
              <a:t>…men det är inte konst…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3615274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…om inte detta är en konstnär.</a:t>
            </a:r>
            <a:endParaRPr lang="sv-SE" dirty="0"/>
          </a:p>
        </p:txBody>
      </p:sp>
      <p:pic>
        <p:nvPicPr>
          <p:cNvPr id="4" name="Bildobjekt 3" descr="mount-vesuvius-1wi7r8u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86" y="1417638"/>
            <a:ext cx="6042187" cy="439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1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Den här vulkanen är ingen konstnär. Den är däremot ett konstverk.</a:t>
            </a:r>
            <a:endParaRPr lang="sv-SE" dirty="0"/>
          </a:p>
        </p:txBody>
      </p:sp>
      <p:pic>
        <p:nvPicPr>
          <p:cNvPr id="4" name="Bildobjekt 3" descr="turrell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657" y="1843466"/>
            <a:ext cx="3810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9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62663" cy="866876"/>
          </a:xfrm>
        </p:spPr>
        <p:txBody>
          <a:bodyPr/>
          <a:lstStyle/>
          <a:p>
            <a:r>
              <a:rPr lang="sv-SE" dirty="0" smtClean="0"/>
              <a:t>Det här är ingen cowboy…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71157" y="5039064"/>
            <a:ext cx="8229600" cy="1531571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…utan en konstnär framför sitt konstverk. (Samma vulkan som på förra bilden.)</a:t>
            </a:r>
            <a:endParaRPr lang="sv-SE" dirty="0"/>
          </a:p>
        </p:txBody>
      </p:sp>
      <p:pic>
        <p:nvPicPr>
          <p:cNvPr id="4" name="Bildobjekt 3" descr="Turrell-at-Roden-Cra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302" y="1310966"/>
            <a:ext cx="4352091" cy="354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78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/>
          </a:bodyPr>
          <a:lstStyle/>
          <a:p>
            <a:r>
              <a:rPr lang="sv-SE" sz="6000" dirty="0" smtClean="0"/>
              <a:t>Är konst materia?</a:t>
            </a:r>
            <a:endParaRPr lang="sv-SE" sz="6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312401" y="2599026"/>
            <a:ext cx="4979966" cy="162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4000" dirty="0" smtClean="0"/>
              <a:t>Ja				Nej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3822683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32" y="490204"/>
            <a:ext cx="4420894" cy="6055704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5168187" y="679338"/>
            <a:ext cx="36177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smtClean="0"/>
              <a:t>Konstverket heter </a:t>
            </a:r>
          </a:p>
          <a:p>
            <a:r>
              <a:rPr lang="sv-SE" sz="4000" dirty="0" err="1" smtClean="0"/>
              <a:t>Roden</a:t>
            </a:r>
            <a:r>
              <a:rPr lang="sv-SE" sz="4000" dirty="0" smtClean="0"/>
              <a:t> </a:t>
            </a:r>
            <a:r>
              <a:rPr lang="sv-SE" sz="4000" dirty="0" err="1" smtClean="0"/>
              <a:t>Crater</a:t>
            </a:r>
            <a:r>
              <a:rPr lang="sv-SE" sz="4000" dirty="0" smtClean="0"/>
              <a:t> och</a:t>
            </a:r>
          </a:p>
          <a:p>
            <a:r>
              <a:rPr lang="sv-SE" sz="4000" dirty="0" smtClean="0"/>
              <a:t> konstnären</a:t>
            </a:r>
          </a:p>
          <a:p>
            <a:r>
              <a:rPr lang="sv-SE" sz="4000" dirty="0" smtClean="0"/>
              <a:t> heter </a:t>
            </a:r>
          </a:p>
          <a:p>
            <a:r>
              <a:rPr lang="sv-SE" sz="4000" dirty="0" smtClean="0"/>
              <a:t>James </a:t>
            </a:r>
            <a:r>
              <a:rPr lang="sv-SE" sz="4000" dirty="0" err="1" smtClean="0"/>
              <a:t>Turell</a:t>
            </a:r>
            <a:r>
              <a:rPr lang="sv-SE" sz="4000" dirty="0" smtClean="0"/>
              <a:t>.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4210925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sv-SE" dirty="0" smtClean="0"/>
              <a:t>Anses det fint att vara konstnär?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2240512" y="2994813"/>
            <a:ext cx="5529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/>
              <a:t>JA</a:t>
            </a:r>
            <a:endParaRPr lang="sv-SE" sz="3200" dirty="0"/>
          </a:p>
        </p:txBody>
      </p:sp>
      <p:sp>
        <p:nvSpPr>
          <p:cNvPr id="5" name="textruta 4"/>
          <p:cNvSpPr txBox="1"/>
          <p:nvPr/>
        </p:nvSpPr>
        <p:spPr>
          <a:xfrm>
            <a:off x="5793935" y="2994813"/>
            <a:ext cx="7807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/>
              <a:t>NEJ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170657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560017"/>
            <a:ext cx="8229600" cy="1143000"/>
          </a:xfrm>
        </p:spPr>
        <p:txBody>
          <a:bodyPr>
            <a:noAutofit/>
          </a:bodyPr>
          <a:lstStyle/>
          <a:p>
            <a:r>
              <a:rPr lang="sv-SE" dirty="0" smtClean="0"/>
              <a:t>Vem har högst </a:t>
            </a:r>
            <a:r>
              <a:rPr lang="sv-SE" dirty="0" smtClean="0">
                <a:solidFill>
                  <a:srgbClr val="FF0000"/>
                </a:solidFill>
              </a:rPr>
              <a:t>status</a:t>
            </a:r>
            <a:r>
              <a:rPr lang="sv-SE" dirty="0" smtClean="0"/>
              <a:t> i dagens samhälle – en konstnär eller en krukmakare?</a:t>
            </a:r>
            <a:endParaRPr lang="sv-SE" dirty="0"/>
          </a:p>
        </p:txBody>
      </p:sp>
      <p:pic>
        <p:nvPicPr>
          <p:cNvPr id="4" name="Bildobjekt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223" y="2577901"/>
            <a:ext cx="3601577" cy="2687331"/>
          </a:xfrm>
          <a:prstGeom prst="rect">
            <a:avLst/>
          </a:prstGeom>
        </p:spPr>
      </p:pic>
      <p:pic>
        <p:nvPicPr>
          <p:cNvPr id="5" name="Bildobjekt 4" descr="el_in_studio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4" y="2352699"/>
            <a:ext cx="4354260" cy="391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49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457781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v-SE" sz="4000" dirty="0" smtClean="0"/>
              <a:t>Under </a:t>
            </a:r>
            <a:r>
              <a:rPr lang="sv-SE" sz="4000" dirty="0" smtClean="0">
                <a:solidFill>
                  <a:srgbClr val="3366FF"/>
                </a:solidFill>
              </a:rPr>
              <a:t>antiken</a:t>
            </a:r>
            <a:r>
              <a:rPr lang="sv-SE" sz="4000" dirty="0" smtClean="0"/>
              <a:t> hade de samma status</a:t>
            </a:r>
            <a:br>
              <a:rPr lang="sv-SE" sz="4000" dirty="0" smtClean="0"/>
            </a:br>
            <a:r>
              <a:rPr lang="sv-SE" sz="4000" dirty="0" smtClean="0"/>
              <a:t> i samhället (ganska låg faktiskt).</a:t>
            </a:r>
            <a:br>
              <a:rPr lang="sv-SE" sz="4000" dirty="0" smtClean="0"/>
            </a:br>
            <a:r>
              <a:rPr lang="sv-SE" sz="4000" dirty="0" smtClean="0"/>
              <a:t>De betraktades båda som hantverkare</a:t>
            </a:r>
            <a:br>
              <a:rPr lang="sv-SE" sz="4000" dirty="0" smtClean="0"/>
            </a:br>
            <a:r>
              <a:rPr lang="sv-SE" sz="4000" dirty="0" smtClean="0"/>
              <a:t>och det viktiga var deras hantverks-skicklighet och inte de själva eller deras idéer.</a:t>
            </a:r>
            <a:br>
              <a:rPr lang="sv-SE" sz="4000" dirty="0" smtClean="0"/>
            </a:br>
            <a:r>
              <a:rPr lang="sv-SE" sz="4000" dirty="0" smtClean="0"/>
              <a:t>Artefakterna och artefakternas </a:t>
            </a:r>
            <a:r>
              <a:rPr lang="sv-SE" sz="4000" dirty="0" smtClean="0">
                <a:solidFill>
                  <a:srgbClr val="FFFF00"/>
                </a:solidFill>
              </a:rPr>
              <a:t>syfte</a:t>
            </a:r>
            <a:r>
              <a:rPr lang="sv-SE" sz="4000" dirty="0" smtClean="0"/>
              <a:t> var länge viktigare än konstnärerna och deras tankar.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3626438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Konstens </a:t>
            </a:r>
            <a:r>
              <a:rPr lang="sv-SE" dirty="0" smtClean="0">
                <a:solidFill>
                  <a:srgbClr val="FFFF00"/>
                </a:solidFill>
              </a:rPr>
              <a:t>syfte</a:t>
            </a:r>
            <a:endParaRPr lang="sv-SE" dirty="0">
              <a:solidFill>
                <a:srgbClr val="FFFF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Konstens syfte var länge att: </a:t>
            </a:r>
          </a:p>
          <a:p>
            <a:r>
              <a:rPr lang="sv-SE" dirty="0" smtClean="0"/>
              <a:t>ge form åt samtidens ideal</a:t>
            </a:r>
          </a:p>
          <a:p>
            <a:r>
              <a:rPr lang="sv-SE" dirty="0" smtClean="0"/>
              <a:t>att ge beställaren status genom att skapa åtråvärda artefakter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3267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60604"/>
            <a:ext cx="8229600" cy="1143000"/>
          </a:xfrm>
        </p:spPr>
        <p:txBody>
          <a:bodyPr/>
          <a:lstStyle/>
          <a:p>
            <a:r>
              <a:rPr lang="sv-SE" dirty="0" smtClean="0">
                <a:solidFill>
                  <a:srgbClr val="FF0000"/>
                </a:solidFill>
              </a:rPr>
              <a:t>Konstnären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4347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 smtClean="0"/>
              <a:t>Inte förrän på sjuttonhundratalet började man intressera sig för själva </a:t>
            </a:r>
            <a:r>
              <a:rPr lang="sv-SE" dirty="0" smtClean="0">
                <a:solidFill>
                  <a:srgbClr val="FF0000"/>
                </a:solidFill>
              </a:rPr>
              <a:t>konstnären</a:t>
            </a:r>
            <a:r>
              <a:rPr lang="sv-SE" dirty="0"/>
              <a:t> </a:t>
            </a:r>
            <a:r>
              <a:rPr lang="sv-SE" dirty="0" smtClean="0"/>
              <a:t>och vad han hade för tankar om världen. 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På artonhundratalet under perioden/epoken </a:t>
            </a:r>
            <a:r>
              <a:rPr lang="sv-SE" dirty="0" smtClean="0">
                <a:solidFill>
                  <a:srgbClr val="008000"/>
                </a:solidFill>
              </a:rPr>
              <a:t>”Romantiken” </a:t>
            </a:r>
            <a:r>
              <a:rPr lang="sv-SE" dirty="0" smtClean="0"/>
              <a:t>så ansågs det för första gången vara fint att vara konstnär. Konstnärens </a:t>
            </a:r>
            <a:r>
              <a:rPr lang="sv-SE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begåvning</a:t>
            </a:r>
            <a:r>
              <a:rPr lang="sv-S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 </a:t>
            </a:r>
            <a:r>
              <a:rPr lang="sv-SE" dirty="0" smtClean="0"/>
              <a:t>hans </a:t>
            </a:r>
            <a:r>
              <a:rPr lang="sv-SE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känslighet</a:t>
            </a:r>
            <a:r>
              <a:rPr lang="sv-SE" i="1" dirty="0" smtClean="0"/>
              <a:t> </a:t>
            </a:r>
            <a:r>
              <a:rPr lang="sv-SE" dirty="0" smtClean="0"/>
              <a:t>och </a:t>
            </a:r>
            <a:r>
              <a:rPr lang="sv-SE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förståelse av skapelsens skönhet </a:t>
            </a:r>
            <a:r>
              <a:rPr lang="sv-SE" dirty="0" smtClean="0"/>
              <a:t>blev då ett ideal.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633678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wanderer-above-the-mists-friedri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77" y="0"/>
            <a:ext cx="5394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68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Den </a:t>
            </a:r>
            <a:r>
              <a:rPr lang="sv-SE" dirty="0" smtClean="0">
                <a:solidFill>
                  <a:srgbClr val="FFFF00"/>
                </a:solidFill>
              </a:rPr>
              <a:t>autonome</a:t>
            </a:r>
            <a:r>
              <a:rPr lang="sv-SE" dirty="0" smtClean="0"/>
              <a:t> konstnären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Inte förrän under det sena artonhundratalet och tidiga nittonhundratalet blev konstnären och konsten relativt </a:t>
            </a:r>
            <a:r>
              <a:rPr lang="sv-SE" dirty="0" smtClean="0">
                <a:solidFill>
                  <a:srgbClr val="FFFF00"/>
                </a:solidFill>
              </a:rPr>
              <a:t>autonom</a:t>
            </a:r>
            <a:r>
              <a:rPr lang="sv-SE" dirty="0" smtClean="0"/>
              <a:t>.</a:t>
            </a:r>
          </a:p>
          <a:p>
            <a:pPr marL="0" indent="0">
              <a:buNone/>
            </a:pPr>
            <a:r>
              <a:rPr lang="sv-SE" dirty="0" smtClean="0"/>
              <a:t>Då började (bland andra) Picasso göra konst utifrån sina egna idéer om vad konst var och vad det borde vara.  Denna period i konstens historia kallas för </a:t>
            </a:r>
            <a:r>
              <a:rPr lang="sv-SE" dirty="0" smtClean="0">
                <a:solidFill>
                  <a:srgbClr val="CCFFCC"/>
                </a:solidFill>
              </a:rPr>
              <a:t>”Modernismen”</a:t>
            </a:r>
            <a:r>
              <a:rPr lang="sv-SE" dirty="0" smtClean="0"/>
              <a:t>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109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pi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62" y="193754"/>
            <a:ext cx="5973862" cy="624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80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600" dirty="0" smtClean="0"/>
              <a:t>Är konst </a:t>
            </a:r>
            <a:r>
              <a:rPr lang="sv-SE" sz="6600" dirty="0" smtClean="0">
                <a:solidFill>
                  <a:srgbClr val="FF6600"/>
                </a:solidFill>
              </a:rPr>
              <a:t>nyttigt</a:t>
            </a:r>
            <a:r>
              <a:rPr lang="sv-SE" sz="6600" dirty="0" smtClean="0"/>
              <a:t>?</a:t>
            </a:r>
            <a:endParaRPr lang="sv-SE" sz="6600" dirty="0"/>
          </a:p>
        </p:txBody>
      </p:sp>
      <p:sp>
        <p:nvSpPr>
          <p:cNvPr id="4" name="textruta 3"/>
          <p:cNvSpPr txBox="1"/>
          <p:nvPr/>
        </p:nvSpPr>
        <p:spPr>
          <a:xfrm>
            <a:off x="2568740" y="2882322"/>
            <a:ext cx="5939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dirty="0" smtClean="0"/>
              <a:t>Ja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5194562" y="3005432"/>
            <a:ext cx="12130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/>
              <a:t>Nej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298671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>
            <a:normAutofit/>
          </a:bodyPr>
          <a:lstStyle/>
          <a:p>
            <a:r>
              <a:rPr lang="sv-SE" sz="6600" dirty="0" smtClean="0"/>
              <a:t>Är </a:t>
            </a:r>
            <a:r>
              <a:rPr lang="sv-SE" sz="6600" i="1" dirty="0" smtClean="0"/>
              <a:t>allt</a:t>
            </a:r>
            <a:r>
              <a:rPr lang="sv-SE" sz="6600" dirty="0" smtClean="0"/>
              <a:t> konst?</a:t>
            </a:r>
            <a:endParaRPr lang="sv-SE" sz="6600" dirty="0"/>
          </a:p>
        </p:txBody>
      </p:sp>
      <p:sp>
        <p:nvSpPr>
          <p:cNvPr id="6" name="textruta 5"/>
          <p:cNvSpPr txBox="1"/>
          <p:nvPr/>
        </p:nvSpPr>
        <p:spPr>
          <a:xfrm>
            <a:off x="2580304" y="2751515"/>
            <a:ext cx="46419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smtClean="0"/>
              <a:t>Ja 	  		 Nej 	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1519912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04371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En av alla försök till definition på konst lyder: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”Konst får inte vara nyttigt – är det nyttigt är det inte konst.”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1072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545748"/>
            <a:ext cx="8229600" cy="1143000"/>
          </a:xfrm>
        </p:spPr>
        <p:txBody>
          <a:bodyPr/>
          <a:lstStyle/>
          <a:p>
            <a:r>
              <a:rPr lang="sv-SE" dirty="0" smtClean="0"/>
              <a:t>Är konst </a:t>
            </a:r>
            <a:r>
              <a:rPr lang="sv-SE" dirty="0" smtClean="0">
                <a:solidFill>
                  <a:srgbClr val="FFFF00"/>
                </a:solidFill>
              </a:rPr>
              <a:t>viktigt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183963" y="2199497"/>
            <a:ext cx="5065590" cy="1182240"/>
          </a:xfrm>
        </p:spPr>
        <p:txBody>
          <a:bodyPr/>
          <a:lstStyle/>
          <a:p>
            <a:r>
              <a:rPr lang="sv-SE" dirty="0" smtClean="0"/>
              <a:t>Ja				Nej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796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244924"/>
            <a:ext cx="8229600" cy="2509884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Vilken högskoleutbildning tror du är ”dyrast” per student – ingenjörs-utbildningen på Tekniska Högskolan eller konstnärsutbildningen på Konsthögskolan?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6816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Konst är viktigt eftersom den: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4800" dirty="0"/>
              <a:t>h</a:t>
            </a:r>
            <a:r>
              <a:rPr lang="sv-SE" sz="4800" dirty="0" smtClean="0"/>
              <a:t>jälper mänskligheten att byta perspektiv emellanåt.</a:t>
            </a:r>
            <a:endParaRPr lang="sv-SE" sz="4800" dirty="0"/>
          </a:p>
        </p:txBody>
      </p:sp>
    </p:spTree>
    <p:extLst>
      <p:ext uri="{BB962C8B-B14F-4D97-AF65-F5344CB8AC3E}">
        <p14:creationId xmlns:p14="http://schemas.microsoft.com/office/powerpoint/2010/main" val="3482246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Wolgers-204x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95" y="274638"/>
            <a:ext cx="3850730" cy="566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1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Sista påståendet: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 rot="20849530">
            <a:off x="457200" y="1600200"/>
            <a:ext cx="8229600" cy="32829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6600" dirty="0" err="1" smtClean="0"/>
              <a:t>KOnsT</a:t>
            </a:r>
            <a:r>
              <a:rPr lang="sv-SE" sz="6600" dirty="0" smtClean="0"/>
              <a:t> är </a:t>
            </a:r>
            <a:r>
              <a:rPr lang="sv-SE" sz="6600" dirty="0" err="1" smtClean="0"/>
              <a:t>KuL</a:t>
            </a:r>
            <a:endParaRPr lang="sv-SE" sz="6600" dirty="0" smtClean="0"/>
          </a:p>
          <a:p>
            <a:endParaRPr lang="sv-SE" sz="6600" dirty="0"/>
          </a:p>
          <a:p>
            <a:endParaRPr lang="sv-SE" sz="6600" dirty="0" smtClean="0"/>
          </a:p>
          <a:p>
            <a:pPr marL="0" indent="0">
              <a:buNone/>
            </a:pPr>
            <a:r>
              <a:rPr lang="sv-SE" sz="6600" dirty="0" smtClean="0"/>
              <a:t>(men inget för fegisar)</a:t>
            </a:r>
            <a:endParaRPr lang="sv-SE" sz="6600" dirty="0"/>
          </a:p>
        </p:txBody>
      </p:sp>
    </p:spTree>
    <p:extLst>
      <p:ext uri="{BB962C8B-B14F-4D97-AF65-F5344CB8AC3E}">
        <p14:creationId xmlns:p14="http://schemas.microsoft.com/office/powerpoint/2010/main" val="4113753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är detta?</a:t>
            </a:r>
            <a:endParaRPr lang="sv-SE" dirty="0"/>
          </a:p>
        </p:txBody>
      </p:sp>
      <p:pic>
        <p:nvPicPr>
          <p:cNvPr id="4" name="Platshållare för innehåll 3" descr="monalisa. originalet 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0" b="9359"/>
          <a:stretch/>
        </p:blipFill>
        <p:spPr>
          <a:xfrm>
            <a:off x="2710158" y="1417638"/>
            <a:ext cx="3776449" cy="4967277"/>
          </a:xfrm>
        </p:spPr>
      </p:pic>
    </p:spTree>
    <p:extLst>
      <p:ext uri="{BB962C8B-B14F-4D97-AF65-F5344CB8AC3E}">
        <p14:creationId xmlns:p14="http://schemas.microsoft.com/office/powerpoint/2010/main" val="2932264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är detta?</a:t>
            </a:r>
            <a:endParaRPr lang="sv-SE" dirty="0"/>
          </a:p>
        </p:txBody>
      </p:sp>
      <p:pic>
        <p:nvPicPr>
          <p:cNvPr id="8" name="Platshållare för innehåll 7" descr="kotte.jpg?w=535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5" b="3594"/>
          <a:stretch/>
        </p:blipFill>
        <p:spPr>
          <a:xfrm>
            <a:off x="2465232" y="1544142"/>
            <a:ext cx="3960895" cy="4261252"/>
          </a:xfrm>
        </p:spPr>
      </p:pic>
    </p:spTree>
    <p:extLst>
      <p:ext uri="{BB962C8B-B14F-4D97-AF65-F5344CB8AC3E}">
        <p14:creationId xmlns:p14="http://schemas.microsoft.com/office/powerpoint/2010/main" val="2359318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är detta?</a:t>
            </a:r>
            <a:endParaRPr lang="sv-SE" dirty="0"/>
          </a:p>
        </p:txBody>
      </p:sp>
      <p:pic>
        <p:nvPicPr>
          <p:cNvPr id="4" name="Platshållare för innehåll 3" descr="kottedjur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7963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56605"/>
            <a:ext cx="8229600" cy="1983380"/>
          </a:xfrm>
        </p:spPr>
        <p:txBody>
          <a:bodyPr>
            <a:normAutofit/>
          </a:bodyPr>
          <a:lstStyle/>
          <a:p>
            <a:r>
              <a:rPr lang="sv-SE" dirty="0" smtClean="0"/>
              <a:t>För att konst ska bli till krävs det en konstnär...</a:t>
            </a:r>
            <a:endParaRPr lang="sv-SE" dirty="0"/>
          </a:p>
        </p:txBody>
      </p:sp>
      <p:pic>
        <p:nvPicPr>
          <p:cNvPr id="7" name="Bildobjekt 6" descr="2904_leonardo_da_vinc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012" y="2439985"/>
            <a:ext cx="2358875" cy="2684955"/>
          </a:xfrm>
          <a:prstGeom prst="rect">
            <a:avLst/>
          </a:prstGeom>
        </p:spPr>
      </p:pic>
      <p:pic>
        <p:nvPicPr>
          <p:cNvPr id="8" name="Bildobjekt 7" descr="pinusyl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64" y="1784763"/>
            <a:ext cx="2054992" cy="3340177"/>
          </a:xfrm>
          <a:prstGeom prst="rect">
            <a:avLst/>
          </a:prstGeom>
        </p:spPr>
      </p:pic>
      <p:pic>
        <p:nvPicPr>
          <p:cNvPr id="9" name="Bildobjekt 8" descr="st_lekandebar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982" y="2439985"/>
            <a:ext cx="2393008" cy="2684955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1612598" y="5557869"/>
            <a:ext cx="55018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/>
              <a:t>Vem är konstnär? (Två ska bort)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1247995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08977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…och en publik som kan acceptera konstnärens påstående att det är konst.</a:t>
            </a:r>
            <a:endParaRPr lang="sv-SE" dirty="0"/>
          </a:p>
        </p:txBody>
      </p:sp>
      <p:pic>
        <p:nvPicPr>
          <p:cNvPr id="4" name="Platshållare för innehåll 3" descr="november2011-362_17894119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6" b="23456"/>
          <a:stretch>
            <a:fillRect/>
          </a:stretch>
        </p:blipFill>
        <p:spPr>
          <a:xfrm>
            <a:off x="457200" y="2311660"/>
            <a:ext cx="8229600" cy="2916238"/>
          </a:xfrm>
        </p:spPr>
      </p:pic>
    </p:spTree>
    <p:extLst>
      <p:ext uri="{BB962C8B-B14F-4D97-AF65-F5344CB8AC3E}">
        <p14:creationId xmlns:p14="http://schemas.microsoft.com/office/powerpoint/2010/main" val="2113437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602823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Varken tallen eller barnet påstår att det som de har gjort är konst. (De är inte ens intresserade av frågan.)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354372"/>
            <a:ext cx="7477886" cy="11415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4000" dirty="0" smtClean="0"/>
              <a:t>Och det är inte heller särskilt intressant för publiken att hävda att kotten och </a:t>
            </a:r>
            <a:r>
              <a:rPr lang="sv-SE" sz="4000" dirty="0" err="1" smtClean="0"/>
              <a:t>kottdjuren</a:t>
            </a:r>
            <a:r>
              <a:rPr lang="sv-SE" sz="4000" dirty="0" smtClean="0"/>
              <a:t> är konst…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3869330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Svar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Svart .thmx</Template>
  <TotalTime>628</TotalTime>
  <Words>572</Words>
  <Application>Microsoft Macintosh PowerPoint</Application>
  <PresentationFormat>Bildspel på skärmen (4:3)</PresentationFormat>
  <Paragraphs>74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35</vt:i4>
      </vt:variant>
    </vt:vector>
  </HeadingPairs>
  <TitlesOfParts>
    <vt:vector size="36" baseType="lpstr">
      <vt:lpstr> Svart </vt:lpstr>
      <vt:lpstr>Finns konst?</vt:lpstr>
      <vt:lpstr>Är konst materia?</vt:lpstr>
      <vt:lpstr>Är allt konst?</vt:lpstr>
      <vt:lpstr>Vad är detta?</vt:lpstr>
      <vt:lpstr>Vad är detta?</vt:lpstr>
      <vt:lpstr>Vad är detta?</vt:lpstr>
      <vt:lpstr>För att konst ska bli till krävs det en konstnär...</vt:lpstr>
      <vt:lpstr>…och en publik som kan acceptera konstnärens påstående att det är konst.</vt:lpstr>
      <vt:lpstr>Varken tallen eller barnet påstår att det som de har gjort är konst. (De är inte ens intresserade av frågan.)</vt:lpstr>
      <vt:lpstr>…och alltså är varken kotten eller kottdjuren konst!</vt:lpstr>
      <vt:lpstr>Är musik konst?</vt:lpstr>
      <vt:lpstr>Musik är musik – alltså något annat än konst.</vt:lpstr>
      <vt:lpstr>Kan allt betraktas som konst?</vt:lpstr>
      <vt:lpstr>PowerPoint-presentation</vt:lpstr>
      <vt:lpstr>Det här betraktades som konst under antiken … men själva konstnären är okänd.</vt:lpstr>
      <vt:lpstr>Det här är också gjort under antiken…</vt:lpstr>
      <vt:lpstr>…om inte detta är en konstnär.</vt:lpstr>
      <vt:lpstr>Den här vulkanen är ingen konstnär. Den är däremot ett konstverk.</vt:lpstr>
      <vt:lpstr>Det här är ingen cowboy…</vt:lpstr>
      <vt:lpstr>PowerPoint-presentation</vt:lpstr>
      <vt:lpstr>Anses det fint att vara konstnär?</vt:lpstr>
      <vt:lpstr>Vem har högst status i dagens samhälle – en konstnär eller en krukmakare?</vt:lpstr>
      <vt:lpstr>Under antiken hade de samma status  i samhället (ganska låg faktiskt). De betraktades båda som hantverkare och det viktiga var deras hantverks-skicklighet och inte de själva eller deras idéer. Artefakterna och artefakternas syfte var länge viktigare än konstnärerna och deras tankar.</vt:lpstr>
      <vt:lpstr>Konstens syfte</vt:lpstr>
      <vt:lpstr>Konstnären </vt:lpstr>
      <vt:lpstr>PowerPoint-presentation</vt:lpstr>
      <vt:lpstr>Den autonome konstnären</vt:lpstr>
      <vt:lpstr>PowerPoint-presentation</vt:lpstr>
      <vt:lpstr>Är konst nyttigt?</vt:lpstr>
      <vt:lpstr>PowerPoint-presentation</vt:lpstr>
      <vt:lpstr>Är konst viktigt?</vt:lpstr>
      <vt:lpstr>Vilken högskoleutbildning tror du är ”dyrast” per student – ingenjörs-utbildningen på Tekniska Högskolan eller konstnärsutbildningen på Konsthögskolan?</vt:lpstr>
      <vt:lpstr>Konst är viktigt eftersom den:</vt:lpstr>
      <vt:lpstr>PowerPoint-presentation</vt:lpstr>
      <vt:lpstr>Sista påståendet: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Är allt konst?</dc:title>
  <dc:creator>Felix Ström</dc:creator>
  <cp:lastModifiedBy>Felix Ström</cp:lastModifiedBy>
  <cp:revision>28</cp:revision>
  <dcterms:created xsi:type="dcterms:W3CDTF">2012-08-27T15:27:51Z</dcterms:created>
  <dcterms:modified xsi:type="dcterms:W3CDTF">2012-08-28T15:07:02Z</dcterms:modified>
</cp:coreProperties>
</file>